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71" r:id="rId2"/>
    <p:sldId id="268" r:id="rId3"/>
    <p:sldId id="345" r:id="rId4"/>
    <p:sldId id="466" r:id="rId5"/>
    <p:sldId id="468" r:id="rId6"/>
    <p:sldId id="472" r:id="rId7"/>
    <p:sldId id="358" r:id="rId8"/>
    <p:sldId id="462" r:id="rId9"/>
    <p:sldId id="338" r:id="rId10"/>
    <p:sldId id="355" r:id="rId11"/>
    <p:sldId id="292" r:id="rId12"/>
    <p:sldId id="332" r:id="rId13"/>
    <p:sldId id="357" r:id="rId14"/>
    <p:sldId id="351" r:id="rId15"/>
    <p:sldId id="342" r:id="rId16"/>
    <p:sldId id="327" r:id="rId17"/>
    <p:sldId id="349" r:id="rId18"/>
    <p:sldId id="352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ys Thierry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35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D3E9-F5D1-4481-A411-1F8E5110121F}" type="datetimeFigureOut">
              <a:rPr lang="fr-BE" smtClean="0"/>
              <a:t>21/11/2022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9377-0C40-415A-B03E-136E079DF8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82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53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80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98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69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6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51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37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Nous avons du mal, nous les progressites, à traduire économiquement et financièrement la transition que nous voullons conrcrétiser</a:t>
            </a:r>
          </a:p>
          <a:p>
            <a:r>
              <a:rPr lang="fr-BE" dirty="0"/>
              <a:t>----- Notes de la réunion (28/08/21 18:59) -----</a:t>
            </a:r>
          </a:p>
          <a:p>
            <a:r>
              <a:rPr lang="fr-BE" dirty="0"/>
              <a:t>Nous  avons du mal, nous , les progressites, à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F9377-0C40-415A-B03E-136E079DF812}" type="slidenum">
              <a:rPr lang="fr-BE" smtClean="0"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982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Un livre pour </a:t>
            </a:r>
            <a:r>
              <a:rPr lang="fr-BE" dirty="0" err="1"/>
              <a:t>agrir</a:t>
            </a:r>
            <a:r>
              <a:rPr lang="fr-BE" dirty="0"/>
              <a:t> plus fort plus vite ensemble </a:t>
            </a:r>
          </a:p>
          <a:p>
            <a:r>
              <a:rPr lang="fr-BE" dirty="0" err="1"/>
              <a:t>Dévelopement</a:t>
            </a:r>
            <a:r>
              <a:rPr lang="fr-BE" dirty="0"/>
              <a:t> Wallonie </a:t>
            </a:r>
          </a:p>
          <a:p>
            <a:r>
              <a:rPr lang="fr-BE" dirty="0"/>
              <a:t>Post- croissance </a:t>
            </a:r>
          </a:p>
          <a:p>
            <a:r>
              <a:rPr lang="fr-BE" dirty="0"/>
              <a:t>Espoir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F9377-0C40-415A-B03E-136E079DF812}" type="slidenum">
              <a:rPr lang="fr-BE" smtClean="0">
                <a:solidFill>
                  <a:prstClr val="black"/>
                </a:solidFill>
              </a:rPr>
              <a:pPr/>
              <a:t>11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1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62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3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3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78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08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45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7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42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6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52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A9EF-E7D3-F147-BB8B-323D832E9934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D00D-C538-B540-BAE6-BB482ACE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44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7E2BDB8-155F-4640-0838-9165B95C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84" y="245481"/>
            <a:ext cx="7118309" cy="37889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37A8F3B-C94F-A6D2-EE43-5150EF99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71" y="2963917"/>
            <a:ext cx="4945481" cy="31157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5E3E7CF-F7CE-0535-C029-757F691B5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22" y="5496910"/>
            <a:ext cx="3957392" cy="13610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5989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047A65E-B85A-54FA-0485-9C82733BFAF9}"/>
              </a:ext>
            </a:extLst>
          </p:cNvPr>
          <p:cNvSpPr txBox="1"/>
          <p:nvPr/>
        </p:nvSpPr>
        <p:spPr>
          <a:xfrm>
            <a:off x="352540" y="1917182"/>
            <a:ext cx="8416887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1.   Complexité– démarches administratives</a:t>
            </a:r>
          </a:p>
          <a:p>
            <a:r>
              <a:rPr lang="fr-BE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2.   Financement pas adaptés pour des rénovations globales</a:t>
            </a:r>
          </a:p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		</a:t>
            </a:r>
            <a:endParaRPr lang="fr-BE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3.   Manque de main d’œuvre &gt;  entreprises existantes </a:t>
            </a:r>
          </a:p>
          <a:p>
            <a:endParaRPr lang="fr-BE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4.   Manque d’entreprises générales &gt; rénovations globales </a:t>
            </a:r>
          </a:p>
          <a:p>
            <a:pPr marL="342900" indent="-342900">
              <a:buAutoNum type="arabicPeriod"/>
            </a:pPr>
            <a:endParaRPr lang="fr-BE" sz="2400" b="1" dirty="0"/>
          </a:p>
          <a:p>
            <a:endParaRPr lang="fr-BE" dirty="0"/>
          </a:p>
        </p:txBody>
      </p:sp>
      <p:sp>
        <p:nvSpPr>
          <p:cNvPr id="3" name="Google Shape;159;p24">
            <a:extLst>
              <a:ext uri="{FF2B5EF4-FFF2-40B4-BE49-F238E27FC236}">
                <a16:creationId xmlns:a16="http://schemas.microsoft.com/office/drawing/2014/main" xmlns="" id="{C3A234B3-3834-0404-B4C9-52A083A6E539}"/>
              </a:ext>
            </a:extLst>
          </p:cNvPr>
          <p:cNvSpPr/>
          <p:nvPr/>
        </p:nvSpPr>
        <p:spPr>
          <a:xfrm>
            <a:off x="5" y="1"/>
            <a:ext cx="9143996" cy="917179"/>
          </a:xfrm>
          <a:prstGeom prst="rect">
            <a:avLst/>
          </a:prstGeom>
          <a:solidFill>
            <a:srgbClr val="2783C3">
              <a:alpha val="2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fr-BE" sz="5400" b="1" dirty="0">
                <a:solidFill>
                  <a:schemeClr val="accent1">
                    <a:lumMod val="75000"/>
                  </a:schemeClr>
                </a:solidFill>
              </a:rPr>
              <a:t>4 freins  </a:t>
            </a:r>
          </a:p>
        </p:txBody>
      </p:sp>
    </p:spTree>
    <p:extLst>
      <p:ext uri="{BB962C8B-B14F-4D97-AF65-F5344CB8AC3E}">
        <p14:creationId xmlns:p14="http://schemas.microsoft.com/office/powerpoint/2010/main" val="48430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30" y="0"/>
            <a:ext cx="492083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3905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CE2F9F-2099-4934-3315-9CDB77055F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BE" dirty="0"/>
              <a:t>Aucun obstacle financier et technique n’est en travers de notre route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C6C3C59-D3B5-E421-FF3A-66B2F33C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04" y="5555979"/>
            <a:ext cx="8229600" cy="10273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6000" dirty="0">
                <a:solidFill>
                  <a:srgbClr val="C00000"/>
                </a:solidFill>
              </a:rPr>
              <a:t>Si nous le voulons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819D9A0-C0EB-2F7A-C139-974A0723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2235"/>
            <a:ext cx="8200330" cy="394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D85DEE1-E2C7-4A78-4440-DCCDC53AF22E}"/>
              </a:ext>
            </a:extLst>
          </p:cNvPr>
          <p:cNvSpPr txBox="1"/>
          <p:nvPr/>
        </p:nvSpPr>
        <p:spPr>
          <a:xfrm>
            <a:off x="1051033" y="178676"/>
            <a:ext cx="704193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2. Financement adaptés pour des rénovations globales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94833B3-3107-3762-05F7-12EC0F5BAD6F}"/>
              </a:ext>
            </a:extLst>
          </p:cNvPr>
          <p:cNvSpPr txBox="1"/>
          <p:nvPr/>
        </p:nvSpPr>
        <p:spPr>
          <a:xfrm>
            <a:off x="-1" y="1166648"/>
            <a:ext cx="914399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/>
              <a:t>Coût d’une rénovation globale  4 façades  </a:t>
            </a:r>
          </a:p>
          <a:p>
            <a:pPr algn="ctr"/>
            <a:r>
              <a:rPr lang="fr-BE" sz="3200" b="1" dirty="0"/>
              <a:t>&gt; + ou - 156 000 €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70BE7A5-AC53-215D-77DF-1A0F61E8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6" y="2704607"/>
            <a:ext cx="9089227" cy="29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D85DEE1-E2C7-4A78-4440-DCCDC53AF22E}"/>
              </a:ext>
            </a:extLst>
          </p:cNvPr>
          <p:cNvSpPr txBox="1"/>
          <p:nvPr/>
        </p:nvSpPr>
        <p:spPr>
          <a:xfrm>
            <a:off x="406749" y="178676"/>
            <a:ext cx="768621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2. Financement adaptés pour des rénovations globales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BA45D6BB-BD16-9E4F-FF98-495BC50E1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10079"/>
              </p:ext>
            </p:extLst>
          </p:nvPr>
        </p:nvGraphicFramePr>
        <p:xfrm>
          <a:off x="1110939" y="1300155"/>
          <a:ext cx="7686215" cy="851535"/>
        </p:xfrm>
        <a:graphic>
          <a:graphicData uri="http://schemas.openxmlformats.org/drawingml/2006/table">
            <a:tbl>
              <a:tblPr/>
              <a:tblGrid>
                <a:gridCol w="4552321">
                  <a:extLst>
                    <a:ext uri="{9D8B030D-6E8A-4147-A177-3AD203B41FA5}">
                      <a16:colId xmlns:a16="http://schemas.microsoft.com/office/drawing/2014/main" xmlns="" val="1523515695"/>
                    </a:ext>
                  </a:extLst>
                </a:gridCol>
                <a:gridCol w="1508693">
                  <a:extLst>
                    <a:ext uri="{9D8B030D-6E8A-4147-A177-3AD203B41FA5}">
                      <a16:colId xmlns:a16="http://schemas.microsoft.com/office/drawing/2014/main" xmlns="" val="900563706"/>
                    </a:ext>
                  </a:extLst>
                </a:gridCol>
                <a:gridCol w="1625201">
                  <a:extLst>
                    <a:ext uri="{9D8B030D-6E8A-4147-A177-3AD203B41FA5}">
                      <a16:colId xmlns:a16="http://schemas.microsoft.com/office/drawing/2014/main" xmlns="" val="340801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Coûts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311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enveloppe du bâtiment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113.460,00 €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098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équipement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156.060,00 €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9158826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F423A0D-9A22-A8A0-1ACB-3C4987A51C92}"/>
              </a:ext>
            </a:extLst>
          </p:cNvPr>
          <p:cNvSpPr txBox="1"/>
          <p:nvPr/>
        </p:nvSpPr>
        <p:spPr>
          <a:xfrm>
            <a:off x="1110939" y="2587950"/>
            <a:ext cx="768621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fr-BE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Prêt longue durée lié à l'enveloppe du bâtiment à du 1%  sur 60 ans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1725872-2845-84A1-6DB3-89391A086498}"/>
              </a:ext>
            </a:extLst>
          </p:cNvPr>
          <p:cNvSpPr txBox="1"/>
          <p:nvPr/>
        </p:nvSpPr>
        <p:spPr>
          <a:xfrm>
            <a:off x="1110939" y="3244334"/>
            <a:ext cx="768621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fr-BE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Prêt lié à l’équipement  à du 2 % durant 20 ans 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06CD2561-BDA1-7385-2403-15F819D38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46517"/>
              </p:ext>
            </p:extLst>
          </p:nvPr>
        </p:nvGraphicFramePr>
        <p:xfrm>
          <a:off x="406749" y="4497577"/>
          <a:ext cx="7686215" cy="619125"/>
        </p:xfrm>
        <a:graphic>
          <a:graphicData uri="http://schemas.openxmlformats.org/drawingml/2006/table">
            <a:tbl>
              <a:tblPr/>
              <a:tblGrid>
                <a:gridCol w="7686215">
                  <a:extLst>
                    <a:ext uri="{9D8B030D-6E8A-4147-A177-3AD203B41FA5}">
                      <a16:colId xmlns:a16="http://schemas.microsoft.com/office/drawing/2014/main" xmlns="" val="431896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Coût annuel et mensuels déductions faites des économies d'énergie </a:t>
                      </a:r>
                    </a:p>
                    <a:p>
                      <a:pPr algn="ctr" fontAlgn="b"/>
                      <a:r>
                        <a:rPr lang="fr-B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1.787 € /an ou 149 €/mois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3769934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FFDE917-6628-502A-4F9F-4F79A796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0" y="5522387"/>
            <a:ext cx="7819182" cy="9632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602441AA-2E23-C6AE-564A-40EFA9E01CC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06749" y="3141948"/>
            <a:ext cx="704190" cy="2870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831909AA-E5A3-5A23-E06A-073F99CAA1C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06749" y="2772616"/>
            <a:ext cx="704190" cy="3693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0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xmlns="" id="{7A5C1F6F-F712-9432-2D1C-687C712F8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6520"/>
              </p:ext>
            </p:extLst>
          </p:nvPr>
        </p:nvGraphicFramePr>
        <p:xfrm>
          <a:off x="0" y="1442739"/>
          <a:ext cx="9143999" cy="320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735">
                  <a:extLst>
                    <a:ext uri="{9D8B030D-6E8A-4147-A177-3AD203B41FA5}">
                      <a16:colId xmlns:a16="http://schemas.microsoft.com/office/drawing/2014/main" xmlns="" val="1235723807"/>
                    </a:ext>
                  </a:extLst>
                </a:gridCol>
                <a:gridCol w="4046544">
                  <a:extLst>
                    <a:ext uri="{9D8B030D-6E8A-4147-A177-3AD203B41FA5}">
                      <a16:colId xmlns:a16="http://schemas.microsoft.com/office/drawing/2014/main" xmlns="" val="852125510"/>
                    </a:ext>
                  </a:extLst>
                </a:gridCol>
                <a:gridCol w="1574533">
                  <a:extLst>
                    <a:ext uri="{9D8B030D-6E8A-4147-A177-3AD203B41FA5}">
                      <a16:colId xmlns:a16="http://schemas.microsoft.com/office/drawing/2014/main" xmlns="" val="198428037"/>
                    </a:ext>
                  </a:extLst>
                </a:gridCol>
                <a:gridCol w="1448187">
                  <a:extLst>
                    <a:ext uri="{9D8B030D-6E8A-4147-A177-3AD203B41FA5}">
                      <a16:colId xmlns:a16="http://schemas.microsoft.com/office/drawing/2014/main" xmlns="" val="244528457"/>
                    </a:ext>
                  </a:extLst>
                </a:gridCol>
              </a:tblGrid>
              <a:tr h="640807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% de la prime rénovation globale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Catégories de revenus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Coûts annuels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1" dirty="0">
                          <a:solidFill>
                            <a:srgbClr val="FF0000"/>
                          </a:solidFill>
                        </a:rPr>
                        <a:t>Coûts mensuels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3661332"/>
                  </a:ext>
                </a:extLst>
              </a:tr>
              <a:tr h="608975">
                <a:tc>
                  <a:txBody>
                    <a:bodyPr/>
                    <a:lstStyle/>
                    <a:p>
                      <a:r>
                        <a:rPr lang="fr-BE" dirty="0"/>
                        <a:t>65 % sur le total des équipements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/>
                        <a:t>R1   égale ou inférieur à 23.000 € / 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/>
                        <a:t>93,70 €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b="1" dirty="0">
                          <a:solidFill>
                            <a:srgbClr val="FF0000"/>
                          </a:solidFill>
                        </a:rPr>
                        <a:t>7,81 €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8587176"/>
                  </a:ext>
                </a:extLst>
              </a:tr>
              <a:tr h="608975">
                <a:tc>
                  <a:txBody>
                    <a:bodyPr/>
                    <a:lstStyle/>
                    <a:p>
                      <a:r>
                        <a:rPr lang="fr-BE" dirty="0"/>
                        <a:t>55  % sur le total des équipements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/>
                        <a:t>R2  de 23.000 € à 32.700  € / an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/>
                        <a:t>354,23 €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b="1" dirty="0">
                          <a:solidFill>
                            <a:srgbClr val="FF0000"/>
                          </a:solidFill>
                        </a:rPr>
                        <a:t>29,52 €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427045"/>
                  </a:ext>
                </a:extLst>
              </a:tr>
              <a:tr h="608975">
                <a:tc>
                  <a:txBody>
                    <a:bodyPr/>
                    <a:lstStyle/>
                    <a:p>
                      <a:r>
                        <a:rPr lang="fr-BE" dirty="0"/>
                        <a:t>45 % sur le total des équipements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/>
                        <a:t>R3   de 32.700 € à 43.200 € / an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/>
                        <a:t>614,76 €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b="1" dirty="0">
                          <a:solidFill>
                            <a:srgbClr val="FF0000"/>
                          </a:solidFill>
                        </a:rPr>
                        <a:t>51,23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6450793"/>
                  </a:ext>
                </a:extLst>
              </a:tr>
              <a:tr h="608975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30 % sur le total des équipements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/>
                        <a:t>R4  de 43.200 € à 97.700 € /an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/>
                        <a:t>1005,55 €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b="1" dirty="0">
                          <a:solidFill>
                            <a:srgbClr val="FF0000"/>
                          </a:solidFill>
                        </a:rPr>
                        <a:t>83,80 €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7970896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3B4037D-1185-8C26-3ADE-E5F6CC375603}"/>
              </a:ext>
            </a:extLst>
          </p:cNvPr>
          <p:cNvSpPr txBox="1"/>
          <p:nvPr/>
        </p:nvSpPr>
        <p:spPr>
          <a:xfrm>
            <a:off x="987970" y="5267434"/>
            <a:ext cx="7168055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Les revenus de 97.700 € n’aurait pas de prime rénovatio  globale vu les prêts liés au bâtiment qui permet sans prime un remboursement mensuels de l’ordre de </a:t>
            </a:r>
            <a:r>
              <a:rPr lang="fr-BE" b="1" dirty="0"/>
              <a:t>150 €/mois pour une rénovation globale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DBFEA23-E700-0BBC-A9CC-4C50C61418BF}"/>
              </a:ext>
            </a:extLst>
          </p:cNvPr>
          <p:cNvSpPr txBox="1"/>
          <p:nvPr/>
        </p:nvSpPr>
        <p:spPr>
          <a:xfrm>
            <a:off x="1051033" y="482570"/>
            <a:ext cx="704193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2. Financement adaptés pour des rénovations globales </a:t>
            </a:r>
          </a:p>
        </p:txBody>
      </p:sp>
    </p:spTree>
    <p:extLst>
      <p:ext uri="{BB962C8B-B14F-4D97-AF65-F5344CB8AC3E}">
        <p14:creationId xmlns:p14="http://schemas.microsoft.com/office/powerpoint/2010/main" val="201516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31229"/>
              </p:ext>
            </p:extLst>
          </p:nvPr>
        </p:nvGraphicFramePr>
        <p:xfrm>
          <a:off x="0" y="922949"/>
          <a:ext cx="9143999" cy="4880801"/>
        </p:xfrm>
        <a:graphic>
          <a:graphicData uri="http://schemas.openxmlformats.org/drawingml/2006/table">
            <a:tbl>
              <a:tblPr/>
              <a:tblGrid>
                <a:gridCol w="3732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9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17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164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Consommations annuelles d'énergie 4 façades avant travaux :                                                                                                 Chauffage 25000 kWh th ( 2500 m3 de gaz ou litres de fuel - Electricité 4500 KWh 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8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Chauffage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25000 KWh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Electricité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4500 kWh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Travaux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Coûts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Audits logement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1.200,00 €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Permis d'urbanisme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8.700,00 €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Rénovation du toit 100 m²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21.600,00 €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Isolation du toit 100 m² (1)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12.000,00 €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Appropriation de l'installation électrique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6.000,00 €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Isolation des murs 150 m²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36.000,00 €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Isolation des sols 65 m²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4.680,00 €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Remplacement des menuiseries extérieures 20 m²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23.280,00 €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Placement d'une ventilation VMC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7.800,00 €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Placement d'une pompe à chaleur ou chaudières pellets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20.400,00 €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 Photovoltaïque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14.400,00 €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moins cher si chaudières pellets !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enveloppe du bâtiment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113.460,00 €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8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équipement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42.600,00 €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156.060,00 €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350E2F4-E343-42A2-1C11-C6E24CE533B5}"/>
              </a:ext>
            </a:extLst>
          </p:cNvPr>
          <p:cNvSpPr txBox="1"/>
          <p:nvPr/>
        </p:nvSpPr>
        <p:spPr>
          <a:xfrm>
            <a:off x="833702" y="138439"/>
            <a:ext cx="746234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Annexes 1</a:t>
            </a:r>
          </a:p>
        </p:txBody>
      </p:sp>
    </p:spTree>
    <p:extLst>
      <p:ext uri="{BB962C8B-B14F-4D97-AF65-F5344CB8AC3E}">
        <p14:creationId xmlns:p14="http://schemas.microsoft.com/office/powerpoint/2010/main" val="334427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D85DEE1-E2C7-4A78-4440-DCCDC53AF22E}"/>
              </a:ext>
            </a:extLst>
          </p:cNvPr>
          <p:cNvSpPr txBox="1"/>
          <p:nvPr/>
        </p:nvSpPr>
        <p:spPr>
          <a:xfrm>
            <a:off x="1051033" y="178676"/>
            <a:ext cx="704193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Annexe 2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9541F53-03AF-CCCE-2FED-8CAC9876B9F2}"/>
              </a:ext>
            </a:extLst>
          </p:cNvPr>
          <p:cNvSpPr txBox="1"/>
          <p:nvPr/>
        </p:nvSpPr>
        <p:spPr>
          <a:xfrm>
            <a:off x="1024756" y="5304570"/>
            <a:ext cx="740979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3600" dirty="0"/>
              <a:t>Sans prime de rénovation globale !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7E6DCBB6-1682-603B-F26A-310898972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82469"/>
              </p:ext>
            </p:extLst>
          </p:nvPr>
        </p:nvGraphicFramePr>
        <p:xfrm>
          <a:off x="1" y="1475290"/>
          <a:ext cx="9143999" cy="3122295"/>
        </p:xfrm>
        <a:graphic>
          <a:graphicData uri="http://schemas.openxmlformats.org/drawingml/2006/table">
            <a:tbl>
              <a:tblPr/>
              <a:tblGrid>
                <a:gridCol w="4552321">
                  <a:extLst>
                    <a:ext uri="{9D8B030D-6E8A-4147-A177-3AD203B41FA5}">
                      <a16:colId xmlns:a16="http://schemas.microsoft.com/office/drawing/2014/main" xmlns="" val="86117430"/>
                    </a:ext>
                  </a:extLst>
                </a:gridCol>
                <a:gridCol w="1508693">
                  <a:extLst>
                    <a:ext uri="{9D8B030D-6E8A-4147-A177-3AD203B41FA5}">
                      <a16:colId xmlns:a16="http://schemas.microsoft.com/office/drawing/2014/main" xmlns="" val="1755412546"/>
                    </a:ext>
                  </a:extLst>
                </a:gridCol>
                <a:gridCol w="1625201">
                  <a:extLst>
                    <a:ext uri="{9D8B030D-6E8A-4147-A177-3AD203B41FA5}">
                      <a16:colId xmlns:a16="http://schemas.microsoft.com/office/drawing/2014/main" xmlns="" val="3722427234"/>
                    </a:ext>
                  </a:extLst>
                </a:gridCol>
                <a:gridCol w="688131">
                  <a:extLst>
                    <a:ext uri="{9D8B030D-6E8A-4147-A177-3AD203B41FA5}">
                      <a16:colId xmlns:a16="http://schemas.microsoft.com/office/drawing/2014/main" xmlns="" val="1083413091"/>
                    </a:ext>
                  </a:extLst>
                </a:gridCol>
                <a:gridCol w="769653">
                  <a:extLst>
                    <a:ext uri="{9D8B030D-6E8A-4147-A177-3AD203B41FA5}">
                      <a16:colId xmlns:a16="http://schemas.microsoft.com/office/drawing/2014/main" xmlns="" val="335123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Coûts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567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enveloppe du bâtiment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113.460,00 €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644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équipement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156.060,00 €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524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économies d'énergie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3.342,00 €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036453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Prêt longue durée lié à l'enveloppe du bâtiment à du 1%  sur 60 ans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733635"/>
                  </a:ext>
                </a:extLst>
              </a:tr>
              <a:tr h="17444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Remboursement annuel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 2.523,86 €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474204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Prêt lié à l’équipement  à du 2 % durant 20 ans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553259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Remboursement annuel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-2.605,28 €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86558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-5.129,13 €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1726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Coût annuel et mensuels déductions faites des économies d'énergie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-1.787,13 €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-148,9€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par mois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130502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Déduction fiscale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3.200,00 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0130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33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D85DEE1-E2C7-4A78-4440-DCCDC53AF22E}"/>
              </a:ext>
            </a:extLst>
          </p:cNvPr>
          <p:cNvSpPr txBox="1"/>
          <p:nvPr/>
        </p:nvSpPr>
        <p:spPr>
          <a:xfrm>
            <a:off x="833702" y="138439"/>
            <a:ext cx="746234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Annexes 3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2B0AFCF-8671-24CC-6FA6-94F40C74D983}"/>
              </a:ext>
            </a:extLst>
          </p:cNvPr>
          <p:cNvSpPr txBox="1"/>
          <p:nvPr/>
        </p:nvSpPr>
        <p:spPr>
          <a:xfrm>
            <a:off x="271399" y="4739169"/>
            <a:ext cx="858695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Avec une prime de 30 %  rénovation globale -                                              sur le total des investissements des équipements !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87B527A1-1EB6-86E0-960A-7AB3B72A9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83000"/>
              </p:ext>
            </p:extLst>
          </p:nvPr>
        </p:nvGraphicFramePr>
        <p:xfrm>
          <a:off x="0" y="814109"/>
          <a:ext cx="9144000" cy="3293745"/>
        </p:xfrm>
        <a:graphic>
          <a:graphicData uri="http://schemas.openxmlformats.org/drawingml/2006/table">
            <a:tbl>
              <a:tblPr/>
              <a:tblGrid>
                <a:gridCol w="3830772">
                  <a:extLst>
                    <a:ext uri="{9D8B030D-6E8A-4147-A177-3AD203B41FA5}">
                      <a16:colId xmlns:a16="http://schemas.microsoft.com/office/drawing/2014/main" xmlns="" val="2221131826"/>
                    </a:ext>
                  </a:extLst>
                </a:gridCol>
                <a:gridCol w="721549">
                  <a:extLst>
                    <a:ext uri="{9D8B030D-6E8A-4147-A177-3AD203B41FA5}">
                      <a16:colId xmlns:a16="http://schemas.microsoft.com/office/drawing/2014/main" xmlns="" val="1484016883"/>
                    </a:ext>
                  </a:extLst>
                </a:gridCol>
                <a:gridCol w="1508694">
                  <a:extLst>
                    <a:ext uri="{9D8B030D-6E8A-4147-A177-3AD203B41FA5}">
                      <a16:colId xmlns:a16="http://schemas.microsoft.com/office/drawing/2014/main" xmlns="" val="2689024209"/>
                    </a:ext>
                  </a:extLst>
                </a:gridCol>
                <a:gridCol w="1403742">
                  <a:extLst>
                    <a:ext uri="{9D8B030D-6E8A-4147-A177-3AD203B41FA5}">
                      <a16:colId xmlns:a16="http://schemas.microsoft.com/office/drawing/2014/main" xmlns="" val="1435056913"/>
                    </a:ext>
                  </a:extLst>
                </a:gridCol>
                <a:gridCol w="909591">
                  <a:extLst>
                    <a:ext uri="{9D8B030D-6E8A-4147-A177-3AD203B41FA5}">
                      <a16:colId xmlns:a16="http://schemas.microsoft.com/office/drawing/2014/main" xmlns="" val="2829902311"/>
                    </a:ext>
                  </a:extLst>
                </a:gridCol>
                <a:gridCol w="769652">
                  <a:extLst>
                    <a:ext uri="{9D8B030D-6E8A-4147-A177-3AD203B41FA5}">
                      <a16:colId xmlns:a16="http://schemas.microsoft.com/office/drawing/2014/main" xmlns="" val="2865774627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Coûts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1464448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enveloppe du bâtiment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113.460,00 €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593488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équipement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156.060,00 €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7705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 rénovation globale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12.780,00 €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686702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économies d'énergie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3.342,00 €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974675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Prêt longue durée liée à l'enveloppe du bâtiment à du 1%  sur 60 ans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51262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Remboursement annuel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2.523,86 €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9670483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de l'investissement sur les équipements du bâtiment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477670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Prêt lié aux équipements à du 2 % durant 20 ans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5216177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Remboursement annuel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0" u="none" strike="noStrike" dirty="0">
                          <a:solidFill>
                            <a:srgbClr val="1D1B10"/>
                          </a:solidFill>
                          <a:effectLst/>
                          <a:latin typeface="Calibri" panose="020F0502020204030204" pitchFamily="34" charset="0"/>
                        </a:rPr>
                        <a:t> - 1.823,69 €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136045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4.347,55 €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106501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Coût annuel déductions faites des économies d'énergie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-1.005,55 €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-83,80 €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par mois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437821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Déduction fiscale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3.200,00 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217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66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/>
          <p:nvPr/>
        </p:nvSpPr>
        <p:spPr>
          <a:xfrm>
            <a:off x="341400" y="1129950"/>
            <a:ext cx="8461200" cy="4598100"/>
          </a:xfrm>
          <a:prstGeom prst="rect">
            <a:avLst/>
          </a:prstGeom>
          <a:solidFill>
            <a:srgbClr val="2783C3">
              <a:alpha val="2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0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3109">
            <a:off x="3994063" y="4989863"/>
            <a:ext cx="987711" cy="57000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704193" y="1133547"/>
            <a:ext cx="7725103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04800"/>
            <a:r>
              <a:rPr lang="fr-BE" sz="2400" dirty="0">
                <a:solidFill>
                  <a:srgbClr val="002060"/>
                </a:solidFill>
                <a:latin typeface="Carme"/>
                <a:ea typeface="Carme"/>
                <a:cs typeface="Carme"/>
                <a:sym typeface="Carme"/>
              </a:rPr>
              <a:t>Principales sources de déperditions thermiques</a:t>
            </a:r>
            <a:endParaRPr sz="1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735" y="1731318"/>
            <a:ext cx="6089837" cy="388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20662" y="0"/>
            <a:ext cx="9123338" cy="6858000"/>
          </a:xfrm>
          <a:prstGeom prst="rect">
            <a:avLst/>
          </a:prstGeom>
          <a:solidFill>
            <a:srgbClr val="2783C3">
              <a:alpha val="2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3109">
            <a:off x="3846918" y="3222746"/>
            <a:ext cx="987711" cy="57000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20662" y="0"/>
            <a:ext cx="9102675" cy="386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r-BE" sz="100" b="1" dirty="0">
                <a:solidFill>
                  <a:srgbClr val="0070C0"/>
                </a:solidFill>
                <a:latin typeface="+mj-lt"/>
                <a:ea typeface="Carme"/>
                <a:cs typeface="Carme"/>
                <a:sym typeface="Carme"/>
              </a:rPr>
              <a:t>         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r-BE" sz="3200" b="1" dirty="0">
                <a:solidFill>
                  <a:srgbClr val="0070C0"/>
                </a:solidFill>
                <a:latin typeface="+mj-lt"/>
                <a:ea typeface="Carme"/>
                <a:cs typeface="Carme"/>
                <a:sym typeface="Carme"/>
              </a:rPr>
              <a:t> </a:t>
            </a:r>
            <a:r>
              <a:rPr lang="fr-BE" sz="6600" b="1" dirty="0">
                <a:solidFill>
                  <a:srgbClr val="0070C0"/>
                </a:solidFill>
                <a:latin typeface="+mj-lt"/>
                <a:ea typeface="Carme"/>
                <a:cs typeface="Carme"/>
                <a:sym typeface="Carme"/>
              </a:rPr>
              <a:t>Méthode </a:t>
            </a:r>
            <a:endParaRPr dirty="0">
              <a:solidFill>
                <a:srgbClr val="0070C0"/>
              </a:solidFill>
              <a:latin typeface="+mj-lt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1400" dirty="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1400" dirty="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1400" dirty="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7876"/>
            <a:ext cx="9144001" cy="4708633"/>
          </a:xfrm>
          <a:prstGeom prst="rect">
            <a:avLst/>
          </a:prstGeom>
        </p:spPr>
      </p:pic>
      <p:pic>
        <p:nvPicPr>
          <p:cNvPr id="10" name="Google Shape;5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0773" y="132651"/>
            <a:ext cx="4461831" cy="113257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0;p19">
            <a:extLst>
              <a:ext uri="{FF2B5EF4-FFF2-40B4-BE49-F238E27FC236}">
                <a16:creationId xmlns:a16="http://schemas.microsoft.com/office/drawing/2014/main" xmlns="" id="{07002BE1-4DBE-44CD-8E82-1E0C776EE4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677" y="6127123"/>
            <a:ext cx="1345073" cy="4122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9;p24">
            <a:extLst>
              <a:ext uri="{FF2B5EF4-FFF2-40B4-BE49-F238E27FC236}">
                <a16:creationId xmlns:a16="http://schemas.microsoft.com/office/drawing/2014/main" xmlns="" id="{D0EEB195-761E-4EEC-862F-DBB80EF9CC71}"/>
              </a:ext>
            </a:extLst>
          </p:cNvPr>
          <p:cNvSpPr/>
          <p:nvPr/>
        </p:nvSpPr>
        <p:spPr>
          <a:xfrm>
            <a:off x="5" y="1"/>
            <a:ext cx="9143996" cy="917179"/>
          </a:xfrm>
          <a:prstGeom prst="rect">
            <a:avLst/>
          </a:prstGeom>
          <a:solidFill>
            <a:srgbClr val="2783C3">
              <a:alpha val="2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fr-BE" sz="3200" b="1" dirty="0">
                <a:solidFill>
                  <a:schemeClr val="accent1">
                    <a:lumMod val="75000"/>
                  </a:schemeClr>
                </a:solidFill>
              </a:rPr>
              <a:t>Diagnostic énergétique </a:t>
            </a:r>
          </a:p>
        </p:txBody>
      </p:sp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xmlns="" id="{EBEF6086-F9BE-41E3-A7CF-95D11727B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23"/>
          <a:stretch/>
        </p:blipFill>
        <p:spPr>
          <a:xfrm>
            <a:off x="179930" y="1064381"/>
            <a:ext cx="8784143" cy="56605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9779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9;p24">
            <a:extLst>
              <a:ext uri="{FF2B5EF4-FFF2-40B4-BE49-F238E27FC236}">
                <a16:creationId xmlns:a16="http://schemas.microsoft.com/office/drawing/2014/main" xmlns="" id="{D0EEB195-761E-4EEC-862F-DBB80EF9CC71}"/>
              </a:ext>
            </a:extLst>
          </p:cNvPr>
          <p:cNvSpPr/>
          <p:nvPr/>
        </p:nvSpPr>
        <p:spPr>
          <a:xfrm>
            <a:off x="5" y="207034"/>
            <a:ext cx="9143996" cy="710145"/>
          </a:xfrm>
          <a:prstGeom prst="rect">
            <a:avLst/>
          </a:prstGeom>
          <a:solidFill>
            <a:srgbClr val="2783C3">
              <a:alpha val="2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fr-BE" sz="3200" b="1" dirty="0">
                <a:solidFill>
                  <a:schemeClr val="accent1">
                    <a:lumMod val="75000"/>
                  </a:schemeClr>
                </a:solidFill>
              </a:rPr>
              <a:t>Diagnostic financier</a:t>
            </a:r>
            <a:endParaRPr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xmlns="" id="{7F0B6AB2-BE17-4803-AED6-ECFEE1FC3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32"/>
          <a:stretch/>
        </p:blipFill>
        <p:spPr>
          <a:xfrm>
            <a:off x="159091" y="1066223"/>
            <a:ext cx="8825821" cy="53877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llipse 1"/>
          <p:cNvSpPr/>
          <p:nvPr/>
        </p:nvSpPr>
        <p:spPr>
          <a:xfrm>
            <a:off x="5999240" y="5263848"/>
            <a:ext cx="2985673" cy="667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</p:spTree>
    <p:extLst>
      <p:ext uri="{BB962C8B-B14F-4D97-AF65-F5344CB8AC3E}">
        <p14:creationId xmlns:p14="http://schemas.microsoft.com/office/powerpoint/2010/main" val="27554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20662" y="0"/>
            <a:ext cx="9123338" cy="6858000"/>
          </a:xfrm>
          <a:prstGeom prst="rect">
            <a:avLst/>
          </a:prstGeom>
          <a:solidFill>
            <a:srgbClr val="2783C3">
              <a:alpha val="2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3109">
            <a:off x="3857428" y="6066606"/>
            <a:ext cx="987711" cy="57000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20662" y="5591186"/>
            <a:ext cx="9102675" cy="1145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r-BE" sz="3200" b="1" dirty="0">
                <a:solidFill>
                  <a:srgbClr val="0070C0"/>
                </a:solidFill>
                <a:latin typeface="+mj-lt"/>
                <a:ea typeface="Carme"/>
                <a:cs typeface="Carme"/>
                <a:sym typeface="Carme"/>
              </a:rPr>
              <a:t>            </a:t>
            </a:r>
            <a:endParaRPr dirty="0">
              <a:solidFill>
                <a:srgbClr val="0070C0"/>
              </a:solidFill>
              <a:latin typeface="+mj-lt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1400" dirty="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1400" dirty="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1400" dirty="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8528" y="5707915"/>
            <a:ext cx="3007605" cy="91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352EDF7-99D3-C590-C357-99960D779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1" y="-216638"/>
            <a:ext cx="9102675" cy="231985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0700EEF-579A-A1BE-CCE6-953835C48693}"/>
              </a:ext>
            </a:extLst>
          </p:cNvPr>
          <p:cNvSpPr txBox="1"/>
          <p:nvPr/>
        </p:nvSpPr>
        <p:spPr>
          <a:xfrm>
            <a:off x="2307654" y="377785"/>
            <a:ext cx="4968607" cy="89255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fr-BE" sz="1200" dirty="0">
              <a:solidFill>
                <a:schemeClr val="bg1"/>
              </a:solidFill>
            </a:endParaRPr>
          </a:p>
          <a:p>
            <a:pPr algn="ctr"/>
            <a:r>
              <a:rPr lang="fr-BE" sz="2800" dirty="0">
                <a:solidFill>
                  <a:schemeClr val="bg1"/>
                </a:solidFill>
              </a:rPr>
              <a:t>Fontaine-L’évêque</a:t>
            </a:r>
          </a:p>
          <a:p>
            <a:pPr algn="ctr"/>
            <a:endParaRPr lang="fr-BE" sz="11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3591410-0CB2-336D-329D-8E8FB4F869C6}"/>
              </a:ext>
            </a:extLst>
          </p:cNvPr>
          <p:cNvSpPr txBox="1"/>
          <p:nvPr/>
        </p:nvSpPr>
        <p:spPr>
          <a:xfrm>
            <a:off x="110169" y="2481003"/>
            <a:ext cx="884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002060"/>
                </a:solidFill>
              </a:rPr>
              <a:t>Début automne 2021 &gt; durée du marché de services 3 ans </a:t>
            </a:r>
          </a:p>
          <a:p>
            <a:endParaRPr lang="fr-BE" sz="2800" b="1" dirty="0">
              <a:solidFill>
                <a:srgbClr val="002060"/>
              </a:solidFill>
            </a:endParaRPr>
          </a:p>
          <a:p>
            <a:r>
              <a:rPr lang="fr-BE" sz="2800" b="1" dirty="0">
                <a:solidFill>
                  <a:srgbClr val="002060"/>
                </a:solidFill>
              </a:rPr>
              <a:t>Actuellement environ 60 ménages inscrits </a:t>
            </a:r>
          </a:p>
          <a:p>
            <a:endParaRPr lang="fr-BE" sz="2800" b="1" dirty="0">
              <a:solidFill>
                <a:srgbClr val="002060"/>
              </a:solidFill>
            </a:endParaRPr>
          </a:p>
          <a:p>
            <a:r>
              <a:rPr lang="fr-BE" sz="2800" b="1" dirty="0">
                <a:solidFill>
                  <a:srgbClr val="002060"/>
                </a:solidFill>
              </a:rPr>
              <a:t>20 entreprises partenaires </a:t>
            </a: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8619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20662" y="0"/>
            <a:ext cx="9123338" cy="6858000"/>
          </a:xfrm>
          <a:prstGeom prst="rect">
            <a:avLst/>
          </a:prstGeom>
          <a:solidFill>
            <a:srgbClr val="2783C3">
              <a:alpha val="2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53109">
            <a:off x="3857428" y="6066606"/>
            <a:ext cx="987711" cy="57000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20662" y="1"/>
            <a:ext cx="9102675" cy="1145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r-BE" sz="3200" b="1" dirty="0">
                <a:solidFill>
                  <a:srgbClr val="0070C0"/>
                </a:solidFill>
                <a:latin typeface="+mj-lt"/>
                <a:ea typeface="Carme"/>
                <a:cs typeface="Carme"/>
                <a:sym typeface="Carme"/>
              </a:rPr>
              <a:t>            </a:t>
            </a:r>
            <a:endParaRPr dirty="0">
              <a:solidFill>
                <a:srgbClr val="0070C0"/>
              </a:solidFill>
              <a:latin typeface="+mj-lt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1400" dirty="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1400" dirty="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1400" dirty="0">
              <a:solidFill>
                <a:srgbClr val="153B6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9470" y="145450"/>
            <a:ext cx="3007605" cy="91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E58CDDC-3D99-E1E8-E6BF-CF4817E0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" y="1145629"/>
            <a:ext cx="9203202" cy="571237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8841188-D2A9-C8A6-22E0-980CED879790}"/>
              </a:ext>
            </a:extLst>
          </p:cNvPr>
          <p:cNvSpPr txBox="1"/>
          <p:nvPr/>
        </p:nvSpPr>
        <p:spPr>
          <a:xfrm>
            <a:off x="340445" y="5146886"/>
            <a:ext cx="816457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Plus 1.600 rénovations enclenchées depuis juin 2018  </a:t>
            </a:r>
          </a:p>
          <a:p>
            <a:r>
              <a:rPr lang="fr-BE" sz="2400" b="1" dirty="0">
                <a:solidFill>
                  <a:schemeClr val="tx2">
                    <a:lumMod val="75000"/>
                  </a:schemeClr>
                </a:solidFill>
              </a:rPr>
              <a:t>Plus de 100 entreprises partenaires </a:t>
            </a:r>
          </a:p>
        </p:txBody>
      </p:sp>
    </p:spTree>
    <p:extLst>
      <p:ext uri="{BB962C8B-B14F-4D97-AF65-F5344CB8AC3E}">
        <p14:creationId xmlns:p14="http://schemas.microsoft.com/office/powerpoint/2010/main" val="11297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/>
          <p:nvPr/>
        </p:nvSpPr>
        <p:spPr>
          <a:xfrm>
            <a:off x="4118511" y="1887369"/>
            <a:ext cx="4936067" cy="1428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400"/>
            </a:pPr>
            <a:r>
              <a:rPr lang="fr-BE" sz="4000" dirty="0">
                <a:solidFill>
                  <a:srgbClr val="153B61"/>
                </a:solidFill>
                <a:latin typeface="Carme"/>
                <a:ea typeface="Carme"/>
                <a:cs typeface="Carme"/>
                <a:sym typeface="Carme"/>
              </a:rPr>
              <a:t>Créations d’emplois</a:t>
            </a:r>
          </a:p>
          <a:p>
            <a:pPr algn="ctr">
              <a:buSzPts val="2400"/>
            </a:pPr>
            <a:r>
              <a:rPr lang="fr-BE" sz="4000" dirty="0">
                <a:solidFill>
                  <a:srgbClr val="153B61"/>
                </a:solidFill>
                <a:latin typeface="Carme"/>
                <a:ea typeface="Carme"/>
                <a:cs typeface="Carme"/>
                <a:sym typeface="Carme"/>
              </a:rPr>
              <a:t>Non délocalisables </a:t>
            </a:r>
            <a:endParaRPr sz="4000" dirty="0">
              <a:solidFill>
                <a:srgbClr val="153B61"/>
              </a:solidFill>
              <a:latin typeface="Carme"/>
              <a:ea typeface="Carme"/>
              <a:cs typeface="Carme"/>
              <a:sym typeface="Carme"/>
            </a:endParaRPr>
          </a:p>
          <a:p>
            <a:pPr>
              <a:buSzPts val="2400"/>
            </a:pPr>
            <a:endParaRPr sz="1000" dirty="0">
              <a:solidFill>
                <a:srgbClr val="153B6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368" name="Google Shape;368;p44"/>
          <p:cNvSpPr/>
          <p:nvPr/>
        </p:nvSpPr>
        <p:spPr>
          <a:xfrm>
            <a:off x="-2455506" y="161245"/>
            <a:ext cx="6574017" cy="6576584"/>
          </a:xfrm>
          <a:prstGeom prst="ellipse">
            <a:avLst/>
          </a:prstGeom>
          <a:solidFill>
            <a:srgbClr val="278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sz="1400"/>
          </a:p>
        </p:txBody>
      </p:sp>
      <p:pic>
        <p:nvPicPr>
          <p:cNvPr id="369" name="Google Shape;369;p44"/>
          <p:cNvPicPr preferRelativeResize="0"/>
          <p:nvPr/>
        </p:nvPicPr>
        <p:blipFill rotWithShape="1">
          <a:blip r:embed="rId3">
            <a:alphaModFix/>
          </a:blip>
          <a:srcRect l="-3787" t="-19070" r="14874" b="-13923"/>
          <a:stretch/>
        </p:blipFill>
        <p:spPr>
          <a:xfrm>
            <a:off x="-2172277" y="477246"/>
            <a:ext cx="6007556" cy="5944583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Google Shape;110;p19">
            <a:extLst>
              <a:ext uri="{FF2B5EF4-FFF2-40B4-BE49-F238E27FC236}">
                <a16:creationId xmlns:a16="http://schemas.microsoft.com/office/drawing/2014/main" xmlns="" id="{AFF39C55-1CCE-43A4-BDF6-2A038B04A4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9490" y="5264480"/>
            <a:ext cx="3226553" cy="10275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21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E46C3DD-98C0-636E-00B0-3D630B16C0BB}"/>
              </a:ext>
            </a:extLst>
          </p:cNvPr>
          <p:cNvSpPr txBox="1"/>
          <p:nvPr/>
        </p:nvSpPr>
        <p:spPr>
          <a:xfrm>
            <a:off x="704193" y="977462"/>
            <a:ext cx="441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Corenove a été créée par </a:t>
            </a:r>
          </a:p>
          <a:p>
            <a:pPr marL="285750" indent="-285750">
              <a:buFontTx/>
              <a:buChar char="-"/>
            </a:pPr>
            <a:r>
              <a:rPr lang="fr-BE" sz="2000" b="1" dirty="0"/>
              <a:t>des initiateurs du plan POLLEC</a:t>
            </a:r>
          </a:p>
          <a:p>
            <a:pPr marL="285750" indent="-285750">
              <a:buFontTx/>
              <a:buChar char="-"/>
            </a:pPr>
            <a:r>
              <a:rPr lang="fr-BE" sz="2000" b="1" dirty="0"/>
              <a:t>la coopérative Emissions Zéro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C78CCFA-5EAC-BB3F-2D44-4E63F373B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9" y="2982333"/>
            <a:ext cx="4436201" cy="32532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6F35297-876C-B9C2-F7A8-3C7606E9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783" y="454489"/>
            <a:ext cx="4240452" cy="30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582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739</Words>
  <Application>Microsoft Office PowerPoint</Application>
  <PresentationFormat>Affichage à l'écran (4:3)</PresentationFormat>
  <Paragraphs>225</Paragraphs>
  <Slides>18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Carme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Aucun obstacle financier et technique n’est en travers de notre route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Laureys Thierry</dc:creator>
  <cp:lastModifiedBy>Admin</cp:lastModifiedBy>
  <cp:revision>97</cp:revision>
  <dcterms:created xsi:type="dcterms:W3CDTF">2021-07-19T14:49:25Z</dcterms:created>
  <dcterms:modified xsi:type="dcterms:W3CDTF">2022-11-21T10:12:43Z</dcterms:modified>
</cp:coreProperties>
</file>